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0" r:id="rId1"/>
  </p:sldMasterIdLst>
  <p:notesMasterIdLst>
    <p:notesMasterId r:id="rId9"/>
  </p:notesMasterIdLst>
  <p:handoutMasterIdLst>
    <p:handoutMasterId r:id="rId10"/>
  </p:handoutMasterIdLst>
  <p:sldIdLst>
    <p:sldId id="256" r:id="rId2"/>
    <p:sldId id="257" r:id="rId3"/>
    <p:sldId id="282" r:id="rId4"/>
    <p:sldId id="281" r:id="rId5"/>
    <p:sldId id="280" r:id="rId6"/>
    <p:sldId id="279" r:id="rId7"/>
    <p:sldId id="278"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3" autoAdjust="0"/>
    <p:restoredTop sz="86491" autoAdjust="0"/>
  </p:normalViewPr>
  <p:slideViewPr>
    <p:cSldViewPr>
      <p:cViewPr varScale="1">
        <p:scale>
          <a:sx n="92" d="100"/>
          <a:sy n="92" d="100"/>
        </p:scale>
        <p:origin x="-13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778" y="-11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312" tIns="46656" rIns="93312" bIns="46656" rtlCol="0"/>
          <a:lstStyle>
            <a:lvl1pPr algn="l">
              <a:defRPr sz="1200"/>
            </a:lvl1pPr>
          </a:lstStyle>
          <a:p>
            <a:endParaRPr lang="en-US"/>
          </a:p>
        </p:txBody>
      </p:sp>
      <p:sp>
        <p:nvSpPr>
          <p:cNvPr id="3" name="Date Placeholder 2"/>
          <p:cNvSpPr>
            <a:spLocks noGrp="1"/>
          </p:cNvSpPr>
          <p:nvPr>
            <p:ph type="dt" sz="quarter" idx="1"/>
          </p:nvPr>
        </p:nvSpPr>
        <p:spPr>
          <a:xfrm>
            <a:off x="3978132" y="1"/>
            <a:ext cx="3043343" cy="465455"/>
          </a:xfrm>
          <a:prstGeom prst="rect">
            <a:avLst/>
          </a:prstGeom>
        </p:spPr>
        <p:txBody>
          <a:bodyPr vert="horz" lIns="93312" tIns="46656" rIns="93312" bIns="46656" rtlCol="0"/>
          <a:lstStyle>
            <a:lvl1pPr algn="r">
              <a:defRPr sz="1200"/>
            </a:lvl1pPr>
          </a:lstStyle>
          <a:p>
            <a:fld id="{A8579FDB-7879-4EEF-A9C8-C52CC90E635B}" type="datetimeFigureOut">
              <a:rPr lang="en-US" smtClean="0"/>
              <a:pPr/>
              <a:t>9/4/2015</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2" tIns="46656" rIns="93312" bIns="46656"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2" tIns="46656" rIns="93312" bIns="46656" rtlCol="0" anchor="b"/>
          <a:lstStyle>
            <a:lvl1pPr algn="r">
              <a:defRPr sz="1200"/>
            </a:lvl1pPr>
          </a:lstStyle>
          <a:p>
            <a:fld id="{E759A5CB-4269-4F8D-88E5-C19D8DFE288C}" type="slidenum">
              <a:rPr lang="en-US" smtClean="0"/>
              <a:pPr/>
              <a:t>‹#›</a:t>
            </a:fld>
            <a:endParaRPr lang="en-US"/>
          </a:p>
        </p:txBody>
      </p:sp>
    </p:spTree>
    <p:extLst>
      <p:ext uri="{BB962C8B-B14F-4D97-AF65-F5344CB8AC3E}">
        <p14:creationId xmlns:p14="http://schemas.microsoft.com/office/powerpoint/2010/main" val="1382981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312" tIns="46656" rIns="93312" bIns="46656" rtlCol="0"/>
          <a:lstStyle>
            <a:lvl1pPr algn="l">
              <a:defRPr sz="1200"/>
            </a:lvl1pPr>
          </a:lstStyle>
          <a:p>
            <a:endParaRPr lang="en-US"/>
          </a:p>
        </p:txBody>
      </p:sp>
      <p:sp>
        <p:nvSpPr>
          <p:cNvPr id="3" name="Date Placeholder 2"/>
          <p:cNvSpPr>
            <a:spLocks noGrp="1"/>
          </p:cNvSpPr>
          <p:nvPr>
            <p:ph type="dt" idx="1"/>
          </p:nvPr>
        </p:nvSpPr>
        <p:spPr>
          <a:xfrm>
            <a:off x="3978132" y="1"/>
            <a:ext cx="3043343" cy="465455"/>
          </a:xfrm>
          <a:prstGeom prst="rect">
            <a:avLst/>
          </a:prstGeom>
        </p:spPr>
        <p:txBody>
          <a:bodyPr vert="horz" lIns="93312" tIns="46656" rIns="93312" bIns="46656" rtlCol="0"/>
          <a:lstStyle>
            <a:lvl1pPr algn="r">
              <a:defRPr sz="1200"/>
            </a:lvl1pPr>
          </a:lstStyle>
          <a:p>
            <a:fld id="{4849EE22-EB80-4263-B716-75D2DB0B88AD}" type="datetimeFigureOut">
              <a:rPr lang="en-US" smtClean="0"/>
              <a:pPr/>
              <a:t>9/4/2015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2" tIns="46656" rIns="93312" bIns="46656"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2" tIns="46656" rIns="93312" bIns="466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2" tIns="46656" rIns="93312"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2" tIns="46656" rIns="93312" bIns="46656" rtlCol="0" anchor="b"/>
          <a:lstStyle>
            <a:lvl1pPr algn="r">
              <a:defRPr sz="1200"/>
            </a:lvl1pPr>
          </a:lstStyle>
          <a:p>
            <a:fld id="{464AE97D-C414-4D8F-A752-7C6F17D9175C}" type="slidenum">
              <a:rPr lang="en-US" smtClean="0"/>
              <a:pPr/>
              <a:t>‹#›</a:t>
            </a:fld>
            <a:endParaRPr lang="en-US"/>
          </a:p>
        </p:txBody>
      </p:sp>
    </p:spTree>
    <p:extLst>
      <p:ext uri="{BB962C8B-B14F-4D97-AF65-F5344CB8AC3E}">
        <p14:creationId xmlns:p14="http://schemas.microsoft.com/office/powerpoint/2010/main" val="1842557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4AE97D-C414-4D8F-A752-7C6F17D9175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4AE97D-C414-4D8F-A752-7C6F17D9175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bios</a:t>
            </a:r>
          </a:p>
          <a:p>
            <a:r>
              <a:rPr lang="en-US" dirty="0" smtClean="0"/>
              <a:t>-District</a:t>
            </a:r>
            <a:r>
              <a:rPr lang="en-US" baseline="0" dirty="0" smtClean="0"/>
              <a:t> assignments base on district needs and Location strengths &amp; interests</a:t>
            </a:r>
          </a:p>
          <a:p>
            <a:r>
              <a:rPr lang="en-US" baseline="0" dirty="0" smtClean="0"/>
              <a:t>-Assignments based on district needs and Location strengths and interest.</a:t>
            </a:r>
          </a:p>
          <a:p>
            <a:r>
              <a:rPr lang="en-US" baseline="0" dirty="0" smtClean="0"/>
              <a:t>-Newly posted Specialty Areas somewhat based on AASHTO SCOD Technical Committees and FHWA technical areas.</a:t>
            </a:r>
          </a:p>
          <a:p>
            <a:r>
              <a:rPr lang="en-US" baseline="0" dirty="0" smtClean="0"/>
              <a:t>- +138 years of Project Development Experience</a:t>
            </a:r>
          </a:p>
          <a:p>
            <a:r>
              <a:rPr lang="en-US" baseline="0" dirty="0" smtClean="0"/>
              <a:t>-Jamie Anderson 2.5 years MSU graduate in computer science information. Use technology to help track, monitor, &amp; prioritize work. Tremendous help to me. Recipient of KATE’s Associate Engineer Award</a:t>
            </a:r>
            <a:endParaRPr lang="en-US" dirty="0"/>
          </a:p>
        </p:txBody>
      </p:sp>
      <p:sp>
        <p:nvSpPr>
          <p:cNvPr id="4" name="Slide Number Placeholder 3"/>
          <p:cNvSpPr>
            <a:spLocks noGrp="1"/>
          </p:cNvSpPr>
          <p:nvPr>
            <p:ph type="sldNum" sz="quarter" idx="10"/>
          </p:nvPr>
        </p:nvSpPr>
        <p:spPr/>
        <p:txBody>
          <a:bodyPr/>
          <a:lstStyle/>
          <a:p>
            <a:fld id="{464AE97D-C414-4D8F-A752-7C6F17D9175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MOVE TO FRONT</a:t>
            </a:r>
            <a:r>
              <a:rPr lang="en-US" baseline="0" dirty="0" smtClean="0"/>
              <a:t> OF PODIUM</a:t>
            </a:r>
          </a:p>
          <a:p>
            <a:endParaRPr lang="en-US" baseline="0" dirty="0" smtClean="0"/>
          </a:p>
          <a:p>
            <a:r>
              <a:rPr lang="en-US" baseline="0" dirty="0" smtClean="0"/>
              <a:t>-Program is basically the highway plan.</a:t>
            </a:r>
          </a:p>
          <a:p>
            <a:r>
              <a:rPr lang="en-US" baseline="0" dirty="0" smtClean="0"/>
              <a:t>-Read mission statement</a:t>
            </a:r>
          </a:p>
          <a:p>
            <a:r>
              <a:rPr lang="en-US" baseline="0" dirty="0" smtClean="0"/>
              <a:t>-Also work on behalf of project managers to coordinate with others to facilitate design activities. Help provide consistency &amp; accountability. </a:t>
            </a:r>
          </a:p>
          <a:p>
            <a:r>
              <a:rPr lang="en-US" baseline="0" dirty="0" smtClean="0"/>
              <a:t>-Let Q/A session provide examples and more details of their roles.</a:t>
            </a:r>
            <a:endParaRPr lang="en-US" dirty="0"/>
          </a:p>
        </p:txBody>
      </p:sp>
      <p:sp>
        <p:nvSpPr>
          <p:cNvPr id="4" name="Slide Number Placeholder 3"/>
          <p:cNvSpPr>
            <a:spLocks noGrp="1"/>
          </p:cNvSpPr>
          <p:nvPr>
            <p:ph type="sldNum" sz="quarter" idx="10"/>
          </p:nvPr>
        </p:nvSpPr>
        <p:spPr/>
        <p:txBody>
          <a:bodyPr/>
          <a:lstStyle/>
          <a:p>
            <a:fld id="{464AE97D-C414-4D8F-A752-7C6F17D9175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4AE97D-C414-4D8F-A752-7C6F17D9175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RETURN TO STAGE FOR LAST QUESTION</a:t>
            </a:r>
          </a:p>
          <a:p>
            <a:endParaRPr lang="en-US" dirty="0" smtClean="0"/>
          </a:p>
          <a:p>
            <a:r>
              <a:rPr lang="en-US" dirty="0" smtClean="0"/>
              <a:t>-1</a:t>
            </a:r>
            <a:r>
              <a:rPr lang="en-US" baseline="30000" dirty="0" smtClean="0"/>
              <a:t>st</a:t>
            </a:r>
            <a:r>
              <a:rPr lang="en-US" baseline="0" dirty="0" smtClean="0"/>
              <a:t> Lead/expert engineer. Location/area they worked with.</a:t>
            </a:r>
          </a:p>
          <a:p>
            <a:r>
              <a:rPr lang="en-US" baseline="0" dirty="0" smtClean="0"/>
              <a:t>-2</a:t>
            </a:r>
            <a:r>
              <a:rPr lang="en-US" baseline="30000" dirty="0" smtClean="0"/>
              <a:t>nd</a:t>
            </a:r>
            <a:r>
              <a:rPr lang="en-US" baseline="0" dirty="0" smtClean="0"/>
              <a:t> Empower Kentucky-work with project teams. Decentralization. More support role.</a:t>
            </a:r>
          </a:p>
          <a:p>
            <a:r>
              <a:rPr lang="en-US" baseline="0" dirty="0" smtClean="0"/>
              <a:t>-3</a:t>
            </a:r>
            <a:r>
              <a:rPr lang="en-US" baseline="30000" dirty="0" smtClean="0"/>
              <a:t>rd</a:t>
            </a:r>
            <a:r>
              <a:rPr lang="en-US" baseline="0" dirty="0" smtClean="0"/>
              <a:t> 2000’s with budget issues funding requests, closing programs to liquidate $, even Practical Solutions</a:t>
            </a:r>
          </a:p>
          <a:p>
            <a:r>
              <a:rPr lang="en-US" baseline="0" dirty="0" smtClean="0"/>
              <a:t>-NOW more that just a liaison (communicator) moving into more of a co-pilot as mentioned earlier. Again provide consistency &amp; accountability. Technical support like via webinars.</a:t>
            </a:r>
          </a:p>
          <a:p>
            <a:r>
              <a:rPr lang="en-US" baseline="0" dirty="0" smtClean="0"/>
              <a:t>-CHALLENGES-from recent </a:t>
            </a:r>
            <a:r>
              <a:rPr lang="en-US" baseline="0" dirty="0" err="1" smtClean="0"/>
              <a:t>BootCamp</a:t>
            </a:r>
            <a:r>
              <a:rPr lang="en-US" baseline="0" dirty="0" smtClean="0"/>
              <a:t> training which will help from tomorrow main them is data management needs. Response is restructuring the Preconstruction Database. Also been some discussion of renaming Location Engineers to Project Development Engineers or Project Development Coordinators.</a:t>
            </a:r>
          </a:p>
          <a:p>
            <a:endParaRPr lang="en-US" baseline="0" dirty="0" smtClean="0"/>
          </a:p>
          <a:p>
            <a:r>
              <a:rPr lang="en-US" b="1" baseline="0" dirty="0" smtClean="0"/>
              <a:t>Whatever the name in the end the role of Location is to help deliver the Program. </a:t>
            </a:r>
            <a:r>
              <a:rPr lang="en-US" b="0" baseline="0" dirty="0" smtClean="0"/>
              <a:t>(last slide)</a:t>
            </a:r>
            <a:endParaRPr lang="en-US" b="1"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64AE97D-C414-4D8F-A752-7C6F17D9175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Lunch or </a:t>
            </a:r>
            <a:r>
              <a:rPr lang="en-US" smtClean="0"/>
              <a:t>Reception</a:t>
            </a:r>
            <a:r>
              <a:rPr lang="en-US" baseline="0" smtClean="0"/>
              <a:t> next.</a:t>
            </a:r>
            <a:endParaRPr lang="en-US"/>
          </a:p>
        </p:txBody>
      </p:sp>
      <p:sp>
        <p:nvSpPr>
          <p:cNvPr id="4" name="Slide Number Placeholder 3"/>
          <p:cNvSpPr>
            <a:spLocks noGrp="1"/>
          </p:cNvSpPr>
          <p:nvPr>
            <p:ph type="sldNum" sz="quarter" idx="10"/>
          </p:nvPr>
        </p:nvSpPr>
        <p:spPr/>
        <p:txBody>
          <a:bodyPr/>
          <a:lstStyle/>
          <a:p>
            <a:fld id="{464AE97D-C414-4D8F-A752-7C6F17D9175C}" type="slidenum">
              <a:rPr lang="en-US" smtClean="0"/>
              <a:pPr/>
              <a:t>7</a:t>
            </a:fld>
            <a:endParaRPr lang="en-US"/>
          </a:p>
        </p:txBody>
      </p:sp>
    </p:spTree>
    <p:extLst>
      <p:ext uri="{BB962C8B-B14F-4D97-AF65-F5344CB8AC3E}">
        <p14:creationId xmlns:p14="http://schemas.microsoft.com/office/powerpoint/2010/main" val="2858215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4D6190F-2CAE-41C3-A80F-6F073954535A}" type="datetimeFigureOut">
              <a:rPr lang="en-US" smtClean="0"/>
              <a:pPr/>
              <a:t>9/4/2015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8BCCD0-E274-4354-AAAD-D519C5517A2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D6190F-2CAE-41C3-A80F-6F073954535A}" type="datetimeFigureOut">
              <a:rPr lang="en-US" smtClean="0"/>
              <a:pPr/>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BCCD0-E274-4354-AAAD-D519C5517A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B8BCCD0-E274-4354-AAAD-D519C5517A2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D6190F-2CAE-41C3-A80F-6F073954535A}" type="datetimeFigureOut">
              <a:rPr lang="en-US" smtClean="0"/>
              <a:pPr/>
              <a:t>9/4/2015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4D6190F-2CAE-41C3-A80F-6F073954535A}" type="datetimeFigureOut">
              <a:rPr lang="en-US" smtClean="0"/>
              <a:pPr/>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B8BCCD0-E274-4354-AAAD-D519C5517A2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4D6190F-2CAE-41C3-A80F-6F073954535A}" type="datetimeFigureOut">
              <a:rPr lang="en-US" smtClean="0"/>
              <a:pPr/>
              <a:t>9/4/2015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8BCCD0-E274-4354-AAAD-D519C5517A2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4D6190F-2CAE-41C3-A80F-6F073954535A}" type="datetimeFigureOut">
              <a:rPr lang="en-US" smtClean="0"/>
              <a:pPr/>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BCCD0-E274-4354-AAAD-D519C5517A2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4D6190F-2CAE-41C3-A80F-6F073954535A}" type="datetimeFigureOut">
              <a:rPr lang="en-US" smtClean="0"/>
              <a:pPr/>
              <a:t>9/4/2015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B8BCCD0-E274-4354-AAAD-D519C5517A2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D6190F-2CAE-41C3-A80F-6F073954535A}" type="datetimeFigureOut">
              <a:rPr lang="en-US" smtClean="0"/>
              <a:pPr/>
              <a:t>9/4/2015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B8BCCD0-E274-4354-AAAD-D519C5517A2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4D6190F-2CAE-41C3-A80F-6F073954535A}" type="datetimeFigureOut">
              <a:rPr lang="en-US" smtClean="0"/>
              <a:pPr/>
              <a:t>9/4/2015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B8BCCD0-E274-4354-AAAD-D519C5517A2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8BCCD0-E274-4354-AAAD-D519C5517A2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4D6190F-2CAE-41C3-A80F-6F073954535A}" type="datetimeFigureOut">
              <a:rPr lang="en-US" smtClean="0"/>
              <a:pPr/>
              <a:t>9/4/2015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B8BCCD0-E274-4354-AAAD-D519C5517A2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4D6190F-2CAE-41C3-A80F-6F073954535A}" type="datetimeFigureOut">
              <a:rPr lang="en-US" smtClean="0"/>
              <a:pPr/>
              <a:t>9/4/2015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4D6190F-2CAE-41C3-A80F-6F073954535A}" type="datetimeFigureOut">
              <a:rPr lang="en-US" smtClean="0"/>
              <a:pPr/>
              <a:t>9/4/2015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8BCCD0-E274-4354-AAAD-D519C5517A2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transportation.ky.gov/Highway-Design/Pages/Contact-Information.aspx"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LOCATION NATION PUBLICATIONS</a:t>
            </a:r>
            <a:endParaRPr lang="en-US" dirty="0"/>
          </a:p>
        </p:txBody>
      </p:sp>
      <p:sp>
        <p:nvSpPr>
          <p:cNvPr id="2" name="Title 1"/>
          <p:cNvSpPr>
            <a:spLocks noGrp="1"/>
          </p:cNvSpPr>
          <p:nvPr>
            <p:ph type="ctrTitle"/>
          </p:nvPr>
        </p:nvSpPr>
        <p:spPr>
          <a:xfrm>
            <a:off x="647700" y="609600"/>
            <a:ext cx="7772400" cy="838200"/>
          </a:xfrm>
        </p:spPr>
        <p:txBody>
          <a:bodyPr>
            <a:normAutofit/>
          </a:bodyPr>
          <a:lstStyle/>
          <a:p>
            <a:r>
              <a:rPr lang="en-US" dirty="0" smtClean="0"/>
              <a:t>Meet Your Location Engineer	</a:t>
            </a:r>
            <a:endParaRPr lang="en-US" dirty="0"/>
          </a:p>
        </p:txBody>
      </p:sp>
      <p:pic>
        <p:nvPicPr>
          <p:cNvPr id="4" name="Picture 3" descr="START!.jpg"/>
          <p:cNvPicPr>
            <a:picLocks noChangeAspect="1"/>
          </p:cNvPicPr>
          <p:nvPr/>
        </p:nvPicPr>
        <p:blipFill>
          <a:blip r:embed="rId3" cstate="print"/>
          <a:stretch>
            <a:fillRect/>
          </a:stretch>
        </p:blipFill>
        <p:spPr>
          <a:xfrm>
            <a:off x="3352800" y="3505200"/>
            <a:ext cx="2362200" cy="23622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5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Meet Your Location Engineer</a:t>
            </a:r>
            <a:endParaRPr lang="en-US" dirty="0">
              <a:solidFill>
                <a:schemeClr val="accent1"/>
              </a:solidFill>
            </a:endParaRPr>
          </a:p>
        </p:txBody>
      </p:sp>
      <p:sp>
        <p:nvSpPr>
          <p:cNvPr id="4" name="TextBox 3"/>
          <p:cNvSpPr txBox="1"/>
          <p:nvPr/>
        </p:nvSpPr>
        <p:spPr>
          <a:xfrm>
            <a:off x="2098158" y="2514600"/>
            <a:ext cx="5009705" cy="1754326"/>
          </a:xfrm>
          <a:prstGeom prst="rect">
            <a:avLst/>
          </a:prstGeom>
          <a:noFill/>
        </p:spPr>
        <p:txBody>
          <a:bodyPr wrap="none" rtlCol="0">
            <a:spAutoFit/>
          </a:bodyPr>
          <a:lstStyle/>
          <a:p>
            <a:r>
              <a:rPr lang="en-US" dirty="0" smtClean="0"/>
              <a:t>-</a:t>
            </a:r>
            <a:r>
              <a:rPr lang="en-US" dirty="0" smtClean="0">
                <a:solidFill>
                  <a:schemeClr val="tx2"/>
                </a:solidFill>
              </a:rPr>
              <a:t>Introduction with Bios and Specialty Areas</a:t>
            </a:r>
          </a:p>
          <a:p>
            <a:endParaRPr lang="en-US" dirty="0" smtClean="0">
              <a:solidFill>
                <a:schemeClr val="tx2"/>
              </a:solidFill>
            </a:endParaRPr>
          </a:p>
          <a:p>
            <a:r>
              <a:rPr lang="en-US" dirty="0" smtClean="0">
                <a:solidFill>
                  <a:schemeClr val="tx2"/>
                </a:solidFill>
              </a:rPr>
              <a:t>-Roles of Location Engineer in Highway Design</a:t>
            </a:r>
          </a:p>
          <a:p>
            <a:endParaRPr lang="en-US" dirty="0" smtClean="0">
              <a:solidFill>
                <a:schemeClr val="tx2"/>
              </a:solidFill>
            </a:endParaRPr>
          </a:p>
          <a:p>
            <a:r>
              <a:rPr lang="en-US" dirty="0" smtClean="0">
                <a:solidFill>
                  <a:schemeClr val="tx2"/>
                </a:solidFill>
              </a:rPr>
              <a:t>-Job Duties and Everyday tasks per Q &amp; A</a:t>
            </a:r>
          </a:p>
          <a:p>
            <a:endParaRPr lang="en-US" dirty="0">
              <a:solidFill>
                <a:schemeClr val="tx2"/>
              </a:solidFill>
            </a:endParaRPr>
          </a:p>
        </p:txBody>
      </p:sp>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Location Engineers</a:t>
            </a:r>
            <a:endParaRPr lang="en-US" dirty="0">
              <a:solidFill>
                <a:schemeClr val="accent1"/>
              </a:solidFill>
            </a:endParaRPr>
          </a:p>
        </p:txBody>
      </p:sp>
      <p:sp>
        <p:nvSpPr>
          <p:cNvPr id="4" name="TextBox 3"/>
          <p:cNvSpPr txBox="1"/>
          <p:nvPr/>
        </p:nvSpPr>
        <p:spPr>
          <a:xfrm>
            <a:off x="457200" y="2541181"/>
            <a:ext cx="8239756" cy="2308324"/>
          </a:xfrm>
          <a:prstGeom prst="rect">
            <a:avLst/>
          </a:prstGeom>
          <a:noFill/>
        </p:spPr>
        <p:txBody>
          <a:bodyPr wrap="none" rtlCol="0">
            <a:spAutoFit/>
          </a:bodyPr>
          <a:lstStyle/>
          <a:p>
            <a:r>
              <a:rPr lang="en-US" dirty="0" smtClean="0">
                <a:solidFill>
                  <a:schemeClr val="tx2"/>
                </a:solidFill>
              </a:rPr>
              <a:t>Jill Asher		5		Design Manual</a:t>
            </a:r>
          </a:p>
          <a:p>
            <a:r>
              <a:rPr lang="en-US" dirty="0" smtClean="0">
                <a:solidFill>
                  <a:schemeClr val="tx2"/>
                </a:solidFill>
              </a:rPr>
              <a:t>Keith Caudill		7		Geometrics</a:t>
            </a:r>
          </a:p>
          <a:p>
            <a:r>
              <a:rPr lang="en-US" dirty="0" smtClean="0">
                <a:solidFill>
                  <a:schemeClr val="tx2"/>
                </a:solidFill>
              </a:rPr>
              <a:t>David Martin		1 &amp; 4		Estimating</a:t>
            </a:r>
          </a:p>
          <a:p>
            <a:r>
              <a:rPr lang="en-US" dirty="0" smtClean="0">
                <a:solidFill>
                  <a:schemeClr val="tx2"/>
                </a:solidFill>
              </a:rPr>
              <a:t>Kevin Sandefur		11 &amp; 12		Construction, MOT &amp; Structures</a:t>
            </a:r>
          </a:p>
          <a:p>
            <a:r>
              <a:rPr lang="en-US" dirty="0" smtClean="0">
                <a:solidFill>
                  <a:schemeClr val="tx2"/>
                </a:solidFill>
              </a:rPr>
              <a:t>Jim Simpson		6 &amp; 9		Access Management </a:t>
            </a:r>
          </a:p>
          <a:p>
            <a:r>
              <a:rPr lang="en-US" dirty="0" smtClean="0">
                <a:solidFill>
                  <a:schemeClr val="tx2"/>
                </a:solidFill>
              </a:rPr>
              <a:t>Wendy Southworth	3 &amp; 10		Highway Capacity </a:t>
            </a:r>
          </a:p>
          <a:p>
            <a:r>
              <a:rPr lang="en-US" dirty="0" smtClean="0">
                <a:solidFill>
                  <a:schemeClr val="tx2"/>
                </a:solidFill>
              </a:rPr>
              <a:t>Randy Turner		2 &amp; 8		Utilities in Design</a:t>
            </a:r>
          </a:p>
          <a:p>
            <a:endParaRPr lang="en-US" dirty="0"/>
          </a:p>
        </p:txBody>
      </p:sp>
      <p:sp>
        <p:nvSpPr>
          <p:cNvPr id="5" name="TextBox 4"/>
          <p:cNvSpPr txBox="1"/>
          <p:nvPr/>
        </p:nvSpPr>
        <p:spPr>
          <a:xfrm>
            <a:off x="457200" y="5218837"/>
            <a:ext cx="9417963" cy="369332"/>
          </a:xfrm>
          <a:prstGeom prst="rect">
            <a:avLst/>
          </a:prstGeom>
          <a:noFill/>
        </p:spPr>
        <p:txBody>
          <a:bodyPr wrap="none" rtlCol="0">
            <a:spAutoFit/>
          </a:bodyPr>
          <a:lstStyle/>
          <a:p>
            <a:r>
              <a:rPr lang="en-US" dirty="0">
                <a:hlinkClick r:id="rId3"/>
              </a:rPr>
              <a:t>http://</a:t>
            </a:r>
            <a:r>
              <a:rPr lang="en-US" dirty="0" smtClean="0">
                <a:hlinkClick r:id="rId3"/>
              </a:rPr>
              <a:t>transportation.ky.gov/Highway-Design/Pages/Contact-Information.aspx</a:t>
            </a:r>
            <a:r>
              <a:rPr lang="en-US" dirty="0" smtClean="0"/>
              <a:t>		</a:t>
            </a:r>
            <a:endParaRPr lang="en-US" dirty="0"/>
          </a:p>
        </p:txBody>
      </p:sp>
      <p:sp>
        <p:nvSpPr>
          <p:cNvPr id="6" name="TextBox 5"/>
          <p:cNvSpPr txBox="1"/>
          <p:nvPr/>
        </p:nvSpPr>
        <p:spPr>
          <a:xfrm>
            <a:off x="228600" y="1752600"/>
            <a:ext cx="6614311" cy="369332"/>
          </a:xfrm>
          <a:prstGeom prst="rect">
            <a:avLst/>
          </a:prstGeom>
          <a:noFill/>
        </p:spPr>
        <p:txBody>
          <a:bodyPr wrap="none" rtlCol="0">
            <a:spAutoFit/>
          </a:bodyPr>
          <a:lstStyle/>
          <a:p>
            <a:r>
              <a:rPr lang="en-US" u="sng" dirty="0" smtClean="0">
                <a:solidFill>
                  <a:schemeClr val="tx2"/>
                </a:solidFill>
              </a:rPr>
              <a:t>Location Engineer</a:t>
            </a:r>
            <a:r>
              <a:rPr lang="en-US" dirty="0" smtClean="0">
                <a:solidFill>
                  <a:schemeClr val="tx2"/>
                </a:solidFill>
              </a:rPr>
              <a:t>        </a:t>
            </a:r>
            <a:r>
              <a:rPr lang="en-US" u="sng" dirty="0" smtClean="0">
                <a:solidFill>
                  <a:schemeClr val="tx2"/>
                </a:solidFill>
              </a:rPr>
              <a:t>District Assignment</a:t>
            </a:r>
            <a:r>
              <a:rPr lang="en-US" dirty="0" smtClean="0">
                <a:solidFill>
                  <a:schemeClr val="tx2"/>
                </a:solidFill>
              </a:rPr>
              <a:t>            </a:t>
            </a:r>
            <a:r>
              <a:rPr lang="en-US" u="sng" dirty="0" smtClean="0">
                <a:solidFill>
                  <a:schemeClr val="tx2"/>
                </a:solidFill>
              </a:rPr>
              <a:t>Specialty Area</a:t>
            </a:r>
            <a:endParaRPr lang="en-US" u="sng" dirty="0">
              <a:solidFill>
                <a:schemeClr val="tx2"/>
              </a:solidFill>
            </a:endParaRPr>
          </a:p>
        </p:txBody>
      </p:sp>
    </p:spTree>
    <p:extLst>
      <p:ext uri="{BB962C8B-B14F-4D97-AF65-F5344CB8AC3E}">
        <p14:creationId xmlns:p14="http://schemas.microsoft.com/office/powerpoint/2010/main" val="2677575466"/>
      </p:ext>
    </p:extLst>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Roles in Highway Design </a:t>
            </a:r>
            <a:endParaRPr lang="en-US" dirty="0">
              <a:solidFill>
                <a:schemeClr val="accent1"/>
              </a:solidFill>
            </a:endParaRPr>
          </a:p>
        </p:txBody>
      </p:sp>
      <p:sp>
        <p:nvSpPr>
          <p:cNvPr id="3" name="TextBox 2"/>
          <p:cNvSpPr txBox="1"/>
          <p:nvPr/>
        </p:nvSpPr>
        <p:spPr>
          <a:xfrm>
            <a:off x="1066800" y="1992477"/>
            <a:ext cx="6999032" cy="2308324"/>
          </a:xfrm>
          <a:prstGeom prst="rect">
            <a:avLst/>
          </a:prstGeom>
          <a:noFill/>
        </p:spPr>
        <p:txBody>
          <a:bodyPr wrap="none" rtlCol="0">
            <a:spAutoFit/>
          </a:bodyPr>
          <a:lstStyle/>
          <a:p>
            <a:r>
              <a:rPr lang="en-US" dirty="0" smtClean="0">
                <a:solidFill>
                  <a:schemeClr val="tx2"/>
                </a:solidFill>
              </a:rPr>
              <a:t>-Support the Project Development Manager to deliver the Program</a:t>
            </a:r>
          </a:p>
          <a:p>
            <a:r>
              <a:rPr lang="en-US" dirty="0" smtClean="0">
                <a:solidFill>
                  <a:schemeClr val="tx2"/>
                </a:solidFill>
              </a:rPr>
              <a:t> </a:t>
            </a:r>
          </a:p>
          <a:p>
            <a:r>
              <a:rPr lang="en-US" dirty="0" smtClean="0">
                <a:solidFill>
                  <a:schemeClr val="tx2"/>
                </a:solidFill>
              </a:rPr>
              <a:t>-Fulfill the mission of Highway Design (HD-104.2)</a:t>
            </a:r>
          </a:p>
          <a:p>
            <a:endParaRPr lang="en-US" dirty="0" smtClean="0">
              <a:solidFill>
                <a:schemeClr val="tx2"/>
              </a:solidFill>
            </a:endParaRPr>
          </a:p>
          <a:p>
            <a:r>
              <a:rPr lang="en-US" dirty="0" smtClean="0">
                <a:solidFill>
                  <a:schemeClr val="tx2"/>
                </a:solidFill>
              </a:rPr>
              <a:t>-Carryout the responsibilities of the Roadway Branch (HD 104.2.5)</a:t>
            </a:r>
          </a:p>
          <a:p>
            <a:r>
              <a:rPr lang="en-US" dirty="0">
                <a:solidFill>
                  <a:schemeClr val="tx2"/>
                </a:solidFill>
              </a:rPr>
              <a:t>	</a:t>
            </a:r>
            <a:r>
              <a:rPr lang="en-US" dirty="0" smtClean="0">
                <a:solidFill>
                  <a:schemeClr val="tx2"/>
                </a:solidFill>
              </a:rPr>
              <a:t>-Technical support and reviews</a:t>
            </a:r>
          </a:p>
          <a:p>
            <a:r>
              <a:rPr lang="en-US" dirty="0">
                <a:solidFill>
                  <a:schemeClr val="tx2"/>
                </a:solidFill>
              </a:rPr>
              <a:t>	</a:t>
            </a:r>
            <a:r>
              <a:rPr lang="en-US" dirty="0" smtClean="0">
                <a:solidFill>
                  <a:schemeClr val="tx2"/>
                </a:solidFill>
              </a:rPr>
              <a:t>-Budget, scope, and schedule oversight</a:t>
            </a:r>
          </a:p>
          <a:p>
            <a:r>
              <a:rPr lang="en-US" dirty="0">
                <a:solidFill>
                  <a:schemeClr val="tx2"/>
                </a:solidFill>
              </a:rPr>
              <a:t>	</a:t>
            </a:r>
            <a:r>
              <a:rPr lang="en-US" dirty="0" smtClean="0">
                <a:solidFill>
                  <a:schemeClr val="tx2"/>
                </a:solidFill>
              </a:rPr>
              <a:t>-Liaison for project teams through all stages of design</a:t>
            </a:r>
          </a:p>
        </p:txBody>
      </p:sp>
    </p:spTree>
    <p:extLst>
      <p:ext uri="{BB962C8B-B14F-4D97-AF65-F5344CB8AC3E}">
        <p14:creationId xmlns:p14="http://schemas.microsoft.com/office/powerpoint/2010/main" val="2677575466"/>
      </p:ext>
    </p:extLst>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Job Duties per Q &amp; A</a:t>
            </a:r>
            <a:endParaRPr lang="en-US" dirty="0">
              <a:solidFill>
                <a:schemeClr val="accent1"/>
              </a:solidFill>
            </a:endParaRPr>
          </a:p>
        </p:txBody>
      </p:sp>
      <p:sp>
        <p:nvSpPr>
          <p:cNvPr id="5" name="TextBox 4"/>
          <p:cNvSpPr txBox="1"/>
          <p:nvPr/>
        </p:nvSpPr>
        <p:spPr>
          <a:xfrm>
            <a:off x="304800" y="1828800"/>
            <a:ext cx="8779968" cy="2585323"/>
          </a:xfrm>
          <a:prstGeom prst="rect">
            <a:avLst/>
          </a:prstGeom>
          <a:noFill/>
        </p:spPr>
        <p:txBody>
          <a:bodyPr wrap="square" rtlCol="0">
            <a:spAutoFit/>
          </a:bodyPr>
          <a:lstStyle/>
          <a:p>
            <a:pPr>
              <a:buFont typeface="Georgia" pitchFamily="18" charset="0"/>
              <a:buChar char="−"/>
            </a:pPr>
            <a:r>
              <a:rPr lang="en-US" dirty="0" smtClean="0">
                <a:solidFill>
                  <a:schemeClr val="tx2"/>
                </a:solidFill>
              </a:rPr>
              <a:t>As a Location Engineer, how are you involved with overseeing the project schedule?</a:t>
            </a:r>
          </a:p>
          <a:p>
            <a:endParaRPr lang="en-US" dirty="0" smtClean="0">
              <a:solidFill>
                <a:schemeClr val="tx2"/>
              </a:solidFill>
            </a:endParaRPr>
          </a:p>
          <a:p>
            <a:pPr>
              <a:buFont typeface="Georgia" pitchFamily="18" charset="0"/>
              <a:buChar char="−"/>
            </a:pPr>
            <a:r>
              <a:rPr lang="en-US" dirty="0" smtClean="0">
                <a:solidFill>
                  <a:schemeClr val="tx2"/>
                </a:solidFill>
              </a:rPr>
              <a:t>What have been some of your routine job tasks?</a:t>
            </a:r>
          </a:p>
          <a:p>
            <a:pPr>
              <a:buFont typeface="Georgia" pitchFamily="18" charset="0"/>
              <a:buChar char="−"/>
            </a:pPr>
            <a:endParaRPr lang="en-US" dirty="0" smtClean="0">
              <a:solidFill>
                <a:schemeClr val="tx2"/>
              </a:solidFill>
            </a:endParaRPr>
          </a:p>
          <a:p>
            <a:pPr>
              <a:buFont typeface="Georgia" pitchFamily="18" charset="0"/>
              <a:buChar char="−"/>
            </a:pPr>
            <a:r>
              <a:rPr lang="en-US" dirty="0" smtClean="0">
                <a:solidFill>
                  <a:schemeClr val="tx2"/>
                </a:solidFill>
              </a:rPr>
              <a:t>What has been enlightening as a new Location Engineer?</a:t>
            </a:r>
          </a:p>
          <a:p>
            <a:pPr>
              <a:buFont typeface="Georgia" pitchFamily="18" charset="0"/>
              <a:buChar char="−"/>
            </a:pPr>
            <a:endParaRPr lang="en-US" dirty="0" smtClean="0">
              <a:solidFill>
                <a:schemeClr val="tx2"/>
              </a:solidFill>
            </a:endParaRPr>
          </a:p>
          <a:p>
            <a:pPr>
              <a:buFont typeface="Georgia" pitchFamily="18" charset="0"/>
              <a:buChar char="−"/>
            </a:pPr>
            <a:r>
              <a:rPr lang="en-US" dirty="0" smtClean="0">
                <a:solidFill>
                  <a:schemeClr val="tx2"/>
                </a:solidFill>
              </a:rPr>
              <a:t>What are some of the ways you provide technical support?</a:t>
            </a:r>
          </a:p>
          <a:p>
            <a:pPr>
              <a:buFont typeface="Georgia" pitchFamily="18" charset="0"/>
              <a:buChar char="−"/>
            </a:pPr>
            <a:endParaRPr lang="en-US" dirty="0" smtClean="0"/>
          </a:p>
          <a:p>
            <a:pPr>
              <a:buFont typeface="Georgia" pitchFamily="18" charset="0"/>
              <a:buChar char="−"/>
            </a:pPr>
            <a:endParaRPr lang="en-US" dirty="0"/>
          </a:p>
        </p:txBody>
      </p:sp>
    </p:spTree>
    <p:extLst>
      <p:ext uri="{BB962C8B-B14F-4D97-AF65-F5344CB8AC3E}">
        <p14:creationId xmlns:p14="http://schemas.microsoft.com/office/powerpoint/2010/main" val="2677575466"/>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Job Duties per Q &amp; A cont.-</a:t>
            </a:r>
            <a:endParaRPr lang="en-US" dirty="0">
              <a:solidFill>
                <a:schemeClr val="accent1"/>
              </a:solidFill>
            </a:endParaRPr>
          </a:p>
        </p:txBody>
      </p:sp>
      <p:sp>
        <p:nvSpPr>
          <p:cNvPr id="3" name="TextBox 2"/>
          <p:cNvSpPr txBox="1"/>
          <p:nvPr/>
        </p:nvSpPr>
        <p:spPr>
          <a:xfrm>
            <a:off x="1219200" y="2133600"/>
            <a:ext cx="7212231" cy="3416320"/>
          </a:xfrm>
          <a:prstGeom prst="rect">
            <a:avLst/>
          </a:prstGeom>
          <a:noFill/>
        </p:spPr>
        <p:txBody>
          <a:bodyPr wrap="none" rtlCol="0">
            <a:spAutoFit/>
          </a:bodyPr>
          <a:lstStyle/>
          <a:p>
            <a:r>
              <a:rPr lang="en-US" dirty="0" smtClean="0">
                <a:solidFill>
                  <a:schemeClr val="tx2"/>
                </a:solidFill>
              </a:rPr>
              <a:t>-How do you evaluate a consultant during the design process?</a:t>
            </a:r>
          </a:p>
          <a:p>
            <a:endParaRPr lang="en-US" dirty="0">
              <a:solidFill>
                <a:schemeClr val="tx2"/>
              </a:solidFill>
            </a:endParaRPr>
          </a:p>
          <a:p>
            <a:r>
              <a:rPr lang="en-US" dirty="0" smtClean="0">
                <a:solidFill>
                  <a:schemeClr val="tx2"/>
                </a:solidFill>
              </a:rPr>
              <a:t>-In what ways have Location responsibilities been elevated?</a:t>
            </a:r>
          </a:p>
          <a:p>
            <a:endParaRPr lang="en-US" dirty="0">
              <a:solidFill>
                <a:schemeClr val="tx2"/>
              </a:solidFill>
            </a:endParaRPr>
          </a:p>
          <a:p>
            <a:r>
              <a:rPr lang="en-US" dirty="0" smtClean="0">
                <a:solidFill>
                  <a:schemeClr val="tx2"/>
                </a:solidFill>
              </a:rPr>
              <a:t>-As department resources have decreased how can Location help the </a:t>
            </a:r>
          </a:p>
          <a:p>
            <a:r>
              <a:rPr lang="en-US" dirty="0" smtClean="0">
                <a:solidFill>
                  <a:schemeClr val="tx2"/>
                </a:solidFill>
              </a:rPr>
              <a:t> Project Development Manager deliver the program?</a:t>
            </a:r>
          </a:p>
          <a:p>
            <a:endParaRPr lang="en-US" dirty="0">
              <a:solidFill>
                <a:schemeClr val="tx2"/>
              </a:solidFill>
            </a:endParaRPr>
          </a:p>
          <a:p>
            <a:r>
              <a:rPr lang="en-US" dirty="0" smtClean="0">
                <a:solidFill>
                  <a:schemeClr val="tx2"/>
                </a:solidFill>
              </a:rPr>
              <a:t>-How are the duties evolving and what are some challenges?</a:t>
            </a:r>
          </a:p>
          <a:p>
            <a:endParaRPr lang="en-US" dirty="0"/>
          </a:p>
          <a:p>
            <a:endParaRPr lang="en-US" dirty="0" smtClean="0"/>
          </a:p>
          <a:p>
            <a:endParaRPr lang="en-US" dirty="0"/>
          </a:p>
          <a:p>
            <a:r>
              <a:rPr lang="en-US" dirty="0" smtClean="0"/>
              <a:t> </a:t>
            </a:r>
            <a:endParaRPr lang="en-US" dirty="0"/>
          </a:p>
        </p:txBody>
      </p:sp>
    </p:spTree>
    <p:extLst>
      <p:ext uri="{BB962C8B-B14F-4D97-AF65-F5344CB8AC3E}">
        <p14:creationId xmlns:p14="http://schemas.microsoft.com/office/powerpoint/2010/main" val="2677575466"/>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752600"/>
            <a:ext cx="8839200" cy="461665"/>
          </a:xfrm>
          <a:prstGeom prst="rect">
            <a:avLst/>
          </a:prstGeom>
          <a:noFill/>
        </p:spPr>
        <p:txBody>
          <a:bodyPr wrap="square" rtlCol="0">
            <a:spAutoFit/>
          </a:bodyPr>
          <a:lstStyle/>
          <a:p>
            <a:pPr algn="ctr"/>
            <a:r>
              <a:rPr lang="en-US" sz="2400" b="1" dirty="0" smtClean="0">
                <a:solidFill>
                  <a:schemeClr val="tx2"/>
                </a:solidFill>
              </a:rPr>
              <a:t>Thank you for Participating</a:t>
            </a:r>
            <a:r>
              <a:rPr lang="en-US" sz="2400" b="1" dirty="0" smtClean="0"/>
              <a:t>!</a:t>
            </a:r>
            <a:endParaRPr lang="en-US" sz="2400" b="1" dirty="0"/>
          </a:p>
        </p:txBody>
      </p:sp>
      <p:pic>
        <p:nvPicPr>
          <p:cNvPr id="3" name="Picture 2" descr="START!.jpg"/>
          <p:cNvPicPr>
            <a:picLocks noChangeAspect="1"/>
          </p:cNvPicPr>
          <p:nvPr/>
        </p:nvPicPr>
        <p:blipFill>
          <a:blip r:embed="rId3" cstate="print"/>
          <a:stretch>
            <a:fillRect/>
          </a:stretch>
        </p:blipFill>
        <p:spPr>
          <a:xfrm>
            <a:off x="3506972" y="2819400"/>
            <a:ext cx="2362200" cy="2362200"/>
          </a:xfrm>
          <a:prstGeom prst="rect">
            <a:avLst/>
          </a:prstGeom>
        </p:spPr>
      </p:pic>
      <p:sp>
        <p:nvSpPr>
          <p:cNvPr id="4" name="TextBox 3"/>
          <p:cNvSpPr txBox="1"/>
          <p:nvPr/>
        </p:nvSpPr>
        <p:spPr>
          <a:xfrm>
            <a:off x="228600" y="457200"/>
            <a:ext cx="8763000" cy="461665"/>
          </a:xfrm>
          <a:prstGeom prst="rect">
            <a:avLst/>
          </a:prstGeom>
          <a:noFill/>
        </p:spPr>
        <p:txBody>
          <a:bodyPr wrap="square" rtlCol="0">
            <a:spAutoFit/>
          </a:bodyPr>
          <a:lstStyle/>
          <a:p>
            <a:pPr algn="ctr"/>
            <a:r>
              <a:rPr lang="en-US" sz="2400" b="1" dirty="0" smtClean="0">
                <a:solidFill>
                  <a:schemeClr val="accent1"/>
                </a:solidFill>
              </a:rPr>
              <a:t>Additional Questions?</a:t>
            </a:r>
            <a:endParaRPr lang="en-US" sz="2400" b="1"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peakers xmlns="b47a5aad-adfb-4dac-9d3f-47090e67d565">Brad Eldridge</Speakers>
    <Year xmlns="b47a5aad-adfb-4dac-9d3f-47090e67d565">2015</Year>
    <Section xmlns="b47a5aad-adfb-4dac-9d3f-47090e67d565">Project Management</Section>
    <Day xmlns="b47a5aad-adfb-4dac-9d3f-47090e67d565">Wednesday</Day>
  </documentManagement>
</p:properties>
</file>

<file path=customXml/itemProps1.xml><?xml version="1.0" encoding="utf-8"?>
<ds:datastoreItem xmlns:ds="http://schemas.openxmlformats.org/officeDocument/2006/customXml" ds:itemID="{B5D82077-3ED5-4B15-BC16-EDB632D698E2}"/>
</file>

<file path=customXml/itemProps2.xml><?xml version="1.0" encoding="utf-8"?>
<ds:datastoreItem xmlns:ds="http://schemas.openxmlformats.org/officeDocument/2006/customXml" ds:itemID="{2DFDED8D-2C73-46C4-AAB6-4F0A7F2F1120}"/>
</file>

<file path=customXml/itemProps3.xml><?xml version="1.0" encoding="utf-8"?>
<ds:datastoreItem xmlns:ds="http://schemas.openxmlformats.org/officeDocument/2006/customXml" ds:itemID="{9E71D8D4-EBAA-4111-8FDC-FC586E2C7EBD}"/>
</file>

<file path=docProps/app.xml><?xml version="1.0" encoding="utf-8"?>
<Properties xmlns="http://schemas.openxmlformats.org/officeDocument/2006/extended-properties" xmlns:vt="http://schemas.openxmlformats.org/officeDocument/2006/docPropsVTypes">
  <Template>Civic</Template>
  <TotalTime>4430</TotalTime>
  <Words>501</Words>
  <Application>Microsoft Office PowerPoint</Application>
  <PresentationFormat>On-screen Show (4:3)</PresentationFormat>
  <Paragraphs>80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Meet Your Location Engineer </vt:lpstr>
      <vt:lpstr>Meet Your Location Engineer</vt:lpstr>
      <vt:lpstr>Location Engineers</vt:lpstr>
      <vt:lpstr>Roles in Highway Design </vt:lpstr>
      <vt:lpstr>Job Duties per Q &amp; A</vt:lpstr>
      <vt:lpstr>Job Duties per Q &amp; A cont.-</vt:lpstr>
      <vt:lpstr>PowerPoint Presentation</vt:lpstr>
    </vt:vector>
  </TitlesOfParts>
  <Company>Commonwealth of Kentucky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Executive Summary Instructional Guide</dc:title>
  <dc:creator>DellTest</dc:creator>
  <cp:lastModifiedBy>brad.eldridge</cp:lastModifiedBy>
  <cp:revision>405</cp:revision>
  <cp:lastPrinted>2015-09-04T21:13:15Z</cp:lastPrinted>
  <dcterms:created xsi:type="dcterms:W3CDTF">2015-06-30T13:25:32Z</dcterms:created>
  <dcterms:modified xsi:type="dcterms:W3CDTF">2015-09-04T21:17:37Z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